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5" r:id="rId1"/>
  </p:sldMasterIdLst>
  <p:notesMasterIdLst>
    <p:notesMasterId r:id="rId23"/>
  </p:notesMasterIdLst>
  <p:sldIdLst>
    <p:sldId id="256" r:id="rId2"/>
    <p:sldId id="257" r:id="rId3"/>
    <p:sldId id="274" r:id="rId4"/>
    <p:sldId id="258" r:id="rId5"/>
    <p:sldId id="265" r:id="rId6"/>
    <p:sldId id="275" r:id="rId7"/>
    <p:sldId id="270" r:id="rId8"/>
    <p:sldId id="271" r:id="rId9"/>
    <p:sldId id="259" r:id="rId10"/>
    <p:sldId id="276" r:id="rId11"/>
    <p:sldId id="280" r:id="rId12"/>
    <p:sldId id="281" r:id="rId13"/>
    <p:sldId id="282" r:id="rId14"/>
    <p:sldId id="283" r:id="rId15"/>
    <p:sldId id="284" r:id="rId16"/>
    <p:sldId id="285" r:id="rId17"/>
    <p:sldId id="288" r:id="rId18"/>
    <p:sldId id="289" r:id="rId19"/>
    <p:sldId id="290" r:id="rId20"/>
    <p:sldId id="286" r:id="rId21"/>
    <p:sldId id="264" r:id="rId22"/>
  </p:sldIdLst>
  <p:sldSz cx="12192000" cy="6858000"/>
  <p:notesSz cx="6858000" cy="9144000"/>
  <p:embeddedFontLst>
    <p:embeddedFont>
      <p:font typeface="Verdana" panose="020B060403050404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pos="3827" userDrawn="1">
          <p15:clr>
            <a:srgbClr val="A4A3A4"/>
          </p15:clr>
        </p15:guide>
        <p15:guide id="1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pos="3827">
          <p15:clr>
            <a:srgbClr val="A4A3A4"/>
          </p15:clr>
        </p15:guide>
        <p15:guide id="2" orient="horz" pos="215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2CE"/>
    <a:srgbClr val="DDDDDD"/>
    <a:srgbClr val="ECECEC"/>
    <a:srgbClr val="85EFE2"/>
    <a:srgbClr val="64DECF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 showGuides="1">
      <p:cViewPr>
        <p:scale>
          <a:sx n="110" d="100"/>
          <a:sy n="110" d="100"/>
        </p:scale>
        <p:origin x="492" y="138"/>
      </p:cViewPr>
      <p:guideLst>
        <p:guide pos="3827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>
        <p:guide pos="3827"/>
        <p:guide orient="horz" pos="215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D10F8-C09B-4A70-B6FA-4E09C1F0FE42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B7198-9B33-4846-9646-82B1A9C90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4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1" hangingPunct="1"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1" hangingPunct="1">
      <a:buFont typeface="Wingdings" panose="05000000000000000000" pitchFamily="2" charset="2"/>
      <a:buChar char="Ø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/>
            </a:lvl1pPr>
            <a:lvl2pPr marL="628650" indent="-171450">
              <a:buFont typeface="Wingdings" panose="05000000000000000000" pitchFamily="2" charset="2"/>
              <a:buChar char="Ø"/>
              <a:defRPr sz="11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57240">
            <a:off x="9468559" y="907581"/>
            <a:ext cx="1005770" cy="840898"/>
            <a:chOff x="9922330" y="834055"/>
            <a:chExt cx="1481164" cy="1238363"/>
          </a:xfrm>
        </p:grpSpPr>
        <p:grpSp>
          <p:nvGrpSpPr>
            <p:cNvPr id="21" name="그룹 20"/>
            <p:cNvGrpSpPr/>
            <p:nvPr/>
          </p:nvGrpSpPr>
          <p:grpSpPr>
            <a:xfrm rot="877331">
              <a:off x="10608735" y="968080"/>
              <a:ext cx="794759" cy="1104338"/>
              <a:chOff x="3972024" y="1617671"/>
              <a:chExt cx="794759" cy="110433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72024" y="1617671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Picture 6" descr="Download A Letter Download HQ HQ PNG Image | FreePNGIm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276" y="1872167"/>
                <a:ext cx="561162" cy="561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/>
            <p:cNvGrpSpPr/>
            <p:nvPr/>
          </p:nvGrpSpPr>
          <p:grpSpPr>
            <a:xfrm rot="424488">
              <a:off x="9922330" y="834055"/>
              <a:ext cx="794759" cy="1104338"/>
              <a:chOff x="2972167" y="1617671"/>
              <a:chExt cx="794759" cy="110433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972167" y="1617671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6" descr="Download A Letter Download HQ HQ PNG Image | FreePNGIm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0419" y="1872167"/>
                <a:ext cx="561162" cy="561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23754" y="5993479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임 준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엽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 rot="20251534">
            <a:off x="1252305" y="2670990"/>
            <a:ext cx="1770914" cy="1516018"/>
            <a:chOff x="852447" y="1648485"/>
            <a:chExt cx="1431436" cy="1225402"/>
          </a:xfrm>
        </p:grpSpPr>
        <p:grpSp>
          <p:nvGrpSpPr>
            <p:cNvPr id="9" name="그룹 8"/>
            <p:cNvGrpSpPr/>
            <p:nvPr/>
          </p:nvGrpSpPr>
          <p:grpSpPr>
            <a:xfrm rot="20637084">
              <a:off x="852447" y="1769549"/>
              <a:ext cx="794759" cy="1104338"/>
              <a:chOff x="7409203" y="1920873"/>
              <a:chExt cx="794759" cy="110433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7409203" y="1920873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Picture 4" descr="Apple Illustration PNG &amp; SVG Design For T-Shirt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751" y="2144027"/>
                <a:ext cx="589662" cy="58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/>
            <p:cNvGrpSpPr/>
            <p:nvPr/>
          </p:nvGrpSpPr>
          <p:grpSpPr>
            <a:xfrm rot="21272209">
              <a:off x="1489124" y="1648485"/>
              <a:ext cx="794759" cy="1104338"/>
              <a:chOff x="7409203" y="1920873"/>
              <a:chExt cx="794759" cy="110433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409203" y="1920873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Picture 4" descr="Apple Illustration PNG &amp; SVG Design For T-Shirts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751" y="2144027"/>
                <a:ext cx="589662" cy="58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245733" y="1231520"/>
            <a:ext cx="57005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KoPubWorld돋움체 Bold" panose="00000800000000000000" pitchFamily="2" charset="-127"/>
              </a:rPr>
              <a:t>Match Card</a:t>
            </a:r>
            <a:endParaRPr lang="ko-KR" altLang="en-US" sz="5400" b="1" dirty="0">
              <a:solidFill>
                <a:schemeClr val="tx1">
                  <a:lumMod val="65000"/>
                  <a:lumOff val="35000"/>
                </a:schemeClr>
              </a:solidFill>
              <a:latin typeface="Verdana" panose="020B0604030504040204" pitchFamily="34" charset="0"/>
              <a:ea typeface="+mj-ea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 rot="2571067">
            <a:off x="9115172" y="3949012"/>
            <a:ext cx="2169785" cy="1915772"/>
            <a:chOff x="746252" y="3970968"/>
            <a:chExt cx="1918266" cy="1693698"/>
          </a:xfrm>
        </p:grpSpPr>
        <p:grpSp>
          <p:nvGrpSpPr>
            <p:cNvPr id="31" name="그룹 30"/>
            <p:cNvGrpSpPr/>
            <p:nvPr/>
          </p:nvGrpSpPr>
          <p:grpSpPr>
            <a:xfrm rot="20277275">
              <a:off x="746252" y="4201705"/>
              <a:ext cx="1052849" cy="1462961"/>
              <a:chOff x="2419264" y="3885255"/>
              <a:chExt cx="1052849" cy="1462961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2419264" y="3885255"/>
                <a:ext cx="1052849" cy="1462961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2" descr="🐶 Dog Face Emoji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014" y="4219381"/>
                <a:ext cx="794708" cy="794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그룹 33"/>
            <p:cNvGrpSpPr/>
            <p:nvPr/>
          </p:nvGrpSpPr>
          <p:grpSpPr>
            <a:xfrm rot="21044266">
              <a:off x="1611669" y="3970968"/>
              <a:ext cx="1052849" cy="1462961"/>
              <a:chOff x="2419264" y="3885255"/>
              <a:chExt cx="1052849" cy="1462961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2419264" y="3885255"/>
                <a:ext cx="1052849" cy="1462961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2" descr="🐶 Dog Face Emoji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014" y="4219381"/>
                <a:ext cx="794708" cy="794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10" name="그룹 9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7" y="2878363"/>
            <a:ext cx="363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 </a:t>
            </a:r>
            <a:r>
              <a:rPr lang="ko-KR" altLang="en-US" sz="1600" dirty="0" smtClean="0"/>
              <a:t>변수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함수를 토대로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구현 방식 및 원리 설명</a:t>
            </a:r>
            <a:endParaRPr lang="en-US" altLang="ko-KR" sz="1600" dirty="0" smtClean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17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57397" y="1622798"/>
            <a:ext cx="5002108" cy="5081378"/>
            <a:chOff x="557397" y="2692213"/>
            <a:chExt cx="4100800" cy="416578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97" y="2692213"/>
              <a:ext cx="4100800" cy="4165787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905851" y="3008222"/>
              <a:ext cx="3692414" cy="637541"/>
            </a:xfrm>
            <a:prstGeom prst="roundRect">
              <a:avLst>
                <a:gd name="adj" fmla="val 5385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13995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준비 과정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CursorView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있는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cursorInfo.bVisible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FALSE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선언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구조체 변수 이름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 후 데이터 추가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구조체 변수 이름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 후 데이터 추가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CreateTitle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 </a:t>
            </a:r>
            <a:r>
              <a:rPr lang="en-US" altLang="ko-KR" sz="1400" b="1" dirty="0" err="1" smtClean="0">
                <a:solidFill>
                  <a:srgbClr val="36D2CE"/>
                </a:solidFill>
              </a:rPr>
              <a:t>strcpy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를 사용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하여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문자열에 문자 복사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1929"/>
            <a:ext cx="1314633" cy="27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8558"/>
            <a:ext cx="3391373" cy="285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4320"/>
            <a:ext cx="3905795" cy="2667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741887"/>
            <a:ext cx="5329727" cy="14964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54276"/>
            <a:ext cx="1791768" cy="23397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14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8"/>
            <a:ext cx="5002108" cy="50813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18696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Scene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의 역할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화면 전환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필요할 때 사용하는 변수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데이터에 따라 생성되는 화면의 종류가 다름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 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선택 화면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: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화면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 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클리어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화면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891967" y="3170488"/>
            <a:ext cx="1039240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891967" y="5507213"/>
            <a:ext cx="1039240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r="67429"/>
          <a:stretch/>
        </p:blipFill>
        <p:spPr>
          <a:xfrm>
            <a:off x="6096000" y="1888558"/>
            <a:ext cx="2122303" cy="34294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6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38621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TitleRender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TitleRender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통해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문자열에 있는 문자들을 특정 열에 따라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색깔 변경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부터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열 사이의 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열들은 연한 녹색으로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부터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열 사이의 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‘E’, ‘A’, ‘S’, ‘Y’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열들은 흰색으로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글자 색깔 변경 후 조건에 맞는 문자들을 </a:t>
            </a:r>
            <a:r>
              <a:rPr lang="ko-KR" altLang="en-US" sz="1400" b="1" dirty="0">
                <a:solidFill>
                  <a:srgbClr val="36D2CE"/>
                </a:solidFill>
              </a:rPr>
              <a:t>특수 문자로 변경 후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출력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열들은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열들은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‘E’(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알파벳 형태의 특수 문자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변경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7"/>
            <a:ext cx="7819264" cy="31995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9575" b="28430"/>
          <a:stretch/>
        </p:blipFill>
        <p:spPr>
          <a:xfrm>
            <a:off x="8668271" y="1623701"/>
            <a:ext cx="2966329" cy="319861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7921814" y="1635539"/>
            <a:ext cx="454847" cy="454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9" name="타원 28"/>
          <p:cNvSpPr/>
          <p:nvPr/>
        </p:nvSpPr>
        <p:spPr>
          <a:xfrm>
            <a:off x="11179753" y="1635539"/>
            <a:ext cx="454847" cy="454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59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8"/>
            <a:ext cx="5002108" cy="50813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26216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화살표 출력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GotoXY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매개 변수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넣고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2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(0, 2)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좌표에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☞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초마다 현재 화면을 지우고 새 화면을 출력하는 과정을 반복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Sleep(100) = 0.1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ystem(“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 =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지우기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83520" y="3956703"/>
            <a:ext cx="2478281" cy="803304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2209" y="3215079"/>
            <a:ext cx="4765704" cy="6359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5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7"/>
            <a:ext cx="11077203" cy="27154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4504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39247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게임을 하면서 좌표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매번 변해야 하기 때문에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주소 값을 함수에 전달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(Call by 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 : Select-&gt;x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때 왼쪽으로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만큼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TitleRender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특수 문자로 전환하였기 때문에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나눈 후 계산함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 문자는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byte,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특수 문자는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byte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RIGHT : Select-&gt;x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때 오른쪽으로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만큼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처럼 동일한 이유로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값에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나눈 후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계산함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59476" t="9824" r="7890" b="48039"/>
          <a:stretch/>
        </p:blipFill>
        <p:spPr>
          <a:xfrm>
            <a:off x="557398" y="4335997"/>
            <a:ext cx="11077202" cy="37152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57398" y="4421534"/>
            <a:ext cx="11077202" cy="371527"/>
            <a:chOff x="557398" y="4421534"/>
            <a:chExt cx="11077202" cy="37152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423" y="4421534"/>
              <a:ext cx="7944959" cy="16194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5423" y="4583482"/>
              <a:ext cx="8869013" cy="20957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l="59476" t="9824" r="7890" b="48039"/>
            <a:stretch/>
          </p:blipFill>
          <p:spPr>
            <a:xfrm>
              <a:off x="557398" y="4421534"/>
              <a:ext cx="658026" cy="37152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9476" t="9824" r="7890" b="48039"/>
            <a:stretch/>
          </p:blipFill>
          <p:spPr>
            <a:xfrm>
              <a:off x="9160382" y="4421534"/>
              <a:ext cx="2474218" cy="371527"/>
            </a:xfrm>
            <a:prstGeom prst="rect">
              <a:avLst/>
            </a:prstGeom>
          </p:spPr>
        </p:pic>
      </p:grpSp>
      <p:sp>
        <p:nvSpPr>
          <p:cNvPr id="22" name="모서리가 둥근 직사각형 21"/>
          <p:cNvSpPr/>
          <p:nvPr/>
        </p:nvSpPr>
        <p:spPr>
          <a:xfrm>
            <a:off x="1215423" y="4421533"/>
            <a:ext cx="6535613" cy="33734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1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39247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SPACE : Select-&gt;x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따라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난이도가 결정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= 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Easy / Scene = 1 / Select-&gt;y = 0 /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Normal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Scene = 1 /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= 0 / Select-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&gt;y = 0 /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Hard / Scene = 1 / Select-&gt;x = 0 / Select-&gt;y = 0 /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 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4504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7"/>
            <a:ext cx="11077203" cy="271547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9476" t="9824" r="7890" b="48039"/>
          <a:stretch/>
        </p:blipFill>
        <p:spPr>
          <a:xfrm>
            <a:off x="557398" y="4335997"/>
            <a:ext cx="11077202" cy="37152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57398" y="4421534"/>
            <a:ext cx="11077202" cy="371527"/>
            <a:chOff x="557398" y="4421534"/>
            <a:chExt cx="11077202" cy="371527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423" y="4421534"/>
              <a:ext cx="7944959" cy="16194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5423" y="4583482"/>
              <a:ext cx="8869013" cy="20957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/>
            <a:srcRect l="59476" t="9824" r="7890" b="48039"/>
            <a:stretch/>
          </p:blipFill>
          <p:spPr>
            <a:xfrm>
              <a:off x="557398" y="4421534"/>
              <a:ext cx="658026" cy="37152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/>
            <a:srcRect l="59476" t="9824" r="7890" b="48039"/>
            <a:stretch/>
          </p:blipFill>
          <p:spPr>
            <a:xfrm>
              <a:off x="9160382" y="4421534"/>
              <a:ext cx="2474218" cy="371527"/>
            </a:xfrm>
            <a:prstGeom prst="rect">
              <a:avLst/>
            </a:prstGeom>
          </p:spPr>
        </p:pic>
      </p:grpSp>
      <p:sp>
        <p:nvSpPr>
          <p:cNvPr id="30" name="모서리가 둥근 직사각형 29"/>
          <p:cNvSpPr/>
          <p:nvPr/>
        </p:nvSpPr>
        <p:spPr>
          <a:xfrm>
            <a:off x="1215423" y="3788349"/>
            <a:ext cx="10304308" cy="547648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1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" y="1623060"/>
            <a:ext cx="3876264" cy="50787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난이도에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따라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문의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case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이동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후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난이도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배열 선언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배열의 수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난이도에 따라 </a:t>
            </a: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맞춰야하는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짝의 개수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모든 인덱스의 데이터에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추가</a:t>
            </a:r>
          </a:p>
          <a:p>
            <a:pPr marL="285750" indent="-285750" latinLnBrk="0">
              <a:buFont typeface="Arial"/>
              <a:buChar char="•"/>
            </a:pPr>
            <a:endParaRPr lang="ko-KR" alt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  <a:tabLst>
                <a:tab pos="5648325" algn="l"/>
              </a:tabLst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선택한 난이도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차원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문자열에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가로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세로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길이의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2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만큼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행과 열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atinLnBrk="0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en-US" altLang="ko-KR" sz="8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[Easy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기준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1657350" lvl="3" indent="-285750" latinLnBrk="0">
              <a:buFont typeface="Wingdings" panose="05000000000000000000" pitchFamily="2" charset="2"/>
              <a:buChar char="Ø"/>
            </a:pPr>
            <a:endParaRPr lang="en-US" altLang="ko-KR" sz="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보드 크기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5 X 4</a:t>
            </a: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제작 시 보드 크기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10 X 8</a:t>
            </a: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카드 위치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114550" lvl="4" indent="-285750" latinLnBrk="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 :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215033" y="2811565"/>
            <a:ext cx="1427082" cy="230861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85922" t="37881"/>
          <a:stretch/>
        </p:blipFill>
        <p:spPr>
          <a:xfrm>
            <a:off x="4426721" y="1623060"/>
            <a:ext cx="1133021" cy="50787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025" y="4729305"/>
            <a:ext cx="1264395" cy="1906627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5725795" y="4672498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그룹 10"/>
          <p:cNvGrpSpPr/>
          <p:nvPr/>
        </p:nvGrpSpPr>
        <p:grpSpPr>
          <a:xfrm>
            <a:off x="6109025" y="3071762"/>
            <a:ext cx="3615825" cy="1535221"/>
            <a:chOff x="6109025" y="2871316"/>
            <a:chExt cx="5111603" cy="2170304"/>
          </a:xfrm>
        </p:grpSpPr>
        <p:pic>
          <p:nvPicPr>
            <p:cNvPr id="20" name="그림 4" descr="C:/Users/Administrator/AppData/Roaming/PolarisOffice/ETemp/13196_15649136/fImage90932848467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880"/>
            <a:stretch/>
          </p:blipFill>
          <p:spPr>
            <a:xfrm>
              <a:off x="6109025" y="4227523"/>
              <a:ext cx="5111603" cy="814097"/>
            </a:xfrm>
            <a:prstGeom prst="rect">
              <a:avLst/>
            </a:prstGeom>
            <a:noFill/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025" y="2871316"/>
              <a:ext cx="5111603" cy="1396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031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latinLnBrk="0"/>
            <a:endParaRPr lang="en-US" altLang="ko-KR" sz="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카드가 배치되는 위치일 경우 </a:t>
            </a:r>
            <a:r>
              <a:rPr lang="en-US" altLang="ko-KR" sz="1400" b="1" dirty="0" err="1" smtClean="0">
                <a:solidFill>
                  <a:srgbClr val="36D2CE"/>
                </a:solidFill>
              </a:rPr>
              <a:t>srand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통해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난수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생성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변수 선언 후 생성한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난수에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나눈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나머지 값을 추가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만약 특정 인덱스의 데이터 값이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이상일 경우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가지 않고 </a:t>
            </a:r>
            <a:r>
              <a:rPr lang="ko-KR" altLang="en-US" sz="1400" b="1" dirty="0">
                <a:solidFill>
                  <a:srgbClr val="36D2CE"/>
                </a:solidFill>
              </a:rPr>
              <a:t>다시 </a:t>
            </a:r>
            <a:r>
              <a:rPr lang="ko-KR" altLang="en-US" sz="1400" b="1" dirty="0" err="1">
                <a:solidFill>
                  <a:srgbClr val="36D2CE"/>
                </a:solidFill>
              </a:rPr>
              <a:t>난수를</a:t>
            </a:r>
            <a:r>
              <a:rPr lang="ko-KR" altLang="en-US" sz="1400" b="1" dirty="0">
                <a:solidFill>
                  <a:srgbClr val="36D2CE"/>
                </a:solidFill>
              </a:rPr>
              <a:t>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생성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atinLnBrk="0"/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switch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문을 통해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값과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배열의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동일한 인덱스 번호의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9875" latinLnBrk="0"/>
            <a:r>
              <a:rPr lang="ko-KR" altLang="en-US" sz="1400" b="1" dirty="0" smtClean="0">
                <a:solidFill>
                  <a:srgbClr val="36D2CE"/>
                </a:solidFill>
              </a:rPr>
              <a:t>데이터 값을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+1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altLang="ko-KR" sz="5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69875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Card[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행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열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문자 추가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후 조건에 따라 다음 열 또는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다음 행으로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모든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Card[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행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][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열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추가될 때까지 반복 후 함수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종료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557398" y="1623060"/>
            <a:ext cx="5002344" cy="5078730"/>
            <a:chOff x="557398" y="1623060"/>
            <a:chExt cx="5002344" cy="5078730"/>
          </a:xfrm>
        </p:grpSpPr>
        <p:pic>
          <p:nvPicPr>
            <p:cNvPr id="94" name="그림 9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98" y="1623060"/>
              <a:ext cx="4212772" cy="507873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3"/>
            <a:srcRect l="85922" t="37881"/>
            <a:stretch/>
          </p:blipFill>
          <p:spPr>
            <a:xfrm>
              <a:off x="4770170" y="1623060"/>
              <a:ext cx="789572" cy="5078730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 rotWithShape="1">
            <a:blip r:embed="rId4"/>
            <a:srcRect t="62899"/>
            <a:stretch/>
          </p:blipFill>
          <p:spPr>
            <a:xfrm>
              <a:off x="557399" y="5296870"/>
              <a:ext cx="4212771" cy="1404920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 rotWithShape="1">
            <a:blip r:embed="rId3"/>
            <a:srcRect l="85922" t="37881" b="2652"/>
            <a:stretch/>
          </p:blipFill>
          <p:spPr>
            <a:xfrm>
              <a:off x="1227909" y="4450082"/>
              <a:ext cx="3542261" cy="864206"/>
            </a:xfrm>
            <a:prstGeom prst="rect">
              <a:avLst/>
            </a:prstGeom>
          </p:spPr>
        </p:pic>
        <p:sp>
          <p:nvSpPr>
            <p:cNvPr id="89" name="직사각형 88"/>
            <p:cNvSpPr>
              <a:spLocks/>
            </p:cNvSpPr>
            <p:nvPr/>
          </p:nvSpPr>
          <p:spPr>
            <a:xfrm>
              <a:off x="2888019" y="4084046"/>
              <a:ext cx="341234" cy="1314994"/>
            </a:xfrm>
            <a:prstGeom prst="rect">
              <a:avLst/>
            </a:prstGeom>
            <a:noFill/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algn="ctr" latinLnBrk="0"/>
              <a:r>
                <a:rPr lang="en-US" altLang="ko-KR" sz="1600" b="1" dirty="0" smtClean="0">
                  <a:solidFill>
                    <a:schemeClr val="bg1"/>
                  </a:solidFill>
                </a:rPr>
                <a:t>.</a:t>
              </a:r>
            </a:p>
            <a:p>
              <a:pPr algn="ctr" latinLnBrk="0"/>
              <a:r>
                <a:rPr lang="en-US" altLang="ko-KR" sz="1600" b="1" dirty="0">
                  <a:solidFill>
                    <a:schemeClr val="bg1"/>
                  </a:solidFill>
                </a:rPr>
                <a:t>.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  <a:p>
              <a:pPr algn="ctr" latinLnBrk="0"/>
              <a:r>
                <a:rPr lang="en-US" altLang="ko-KR" sz="1600" b="1" dirty="0" smtClean="0">
                  <a:solidFill>
                    <a:schemeClr val="bg1"/>
                  </a:solidFill>
                </a:rPr>
                <a:t>.</a:t>
              </a:r>
            </a:p>
            <a:p>
              <a:pPr algn="ctr" latinLnBrk="0"/>
              <a:r>
                <a:rPr lang="en-US" altLang="ko-KR" sz="1600" b="1" dirty="0">
                  <a:solidFill>
                    <a:schemeClr val="bg1"/>
                  </a:solidFill>
                </a:rPr>
                <a:t>.</a:t>
              </a:r>
              <a:endParaRPr lang="en-US" altLang="ko-KR" sz="1600" b="1" dirty="0" smtClean="0">
                <a:solidFill>
                  <a:schemeClr val="bg1"/>
                </a:solidFill>
              </a:endParaRPr>
            </a:p>
          </p:txBody>
        </p:sp>
      </p:grpSp>
      <p:pic>
        <p:nvPicPr>
          <p:cNvPr id="93" name="그림 92"/>
          <p:cNvPicPr>
            <a:picLocks noChangeAspect="1"/>
          </p:cNvPicPr>
          <p:nvPr/>
        </p:nvPicPr>
        <p:blipFill rotWithShape="1">
          <a:blip r:embed="rId5"/>
          <a:srcRect l="7853" t="6854" r="49910" b="87659"/>
          <a:stretch/>
        </p:blipFill>
        <p:spPr>
          <a:xfrm>
            <a:off x="6075363" y="1915885"/>
            <a:ext cx="1637212" cy="278674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363" y="3630495"/>
            <a:ext cx="1863796" cy="749645"/>
          </a:xfrm>
          <a:prstGeom prst="rect">
            <a:avLst/>
          </a:prstGeom>
        </p:spPr>
      </p:pic>
      <p:pic>
        <p:nvPicPr>
          <p:cNvPr id="101" name="그림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7209" y="5794145"/>
            <a:ext cx="3482482" cy="188809"/>
          </a:xfrm>
          <a:prstGeom prst="rect">
            <a:avLst/>
          </a:prstGeom>
        </p:spPr>
      </p:pic>
      <p:sp>
        <p:nvSpPr>
          <p:cNvPr id="102" name="모서리가 둥근 직사각형 101"/>
          <p:cNvSpPr/>
          <p:nvPr/>
        </p:nvSpPr>
        <p:spPr>
          <a:xfrm>
            <a:off x="898345" y="2217601"/>
            <a:ext cx="1921113" cy="21095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227909" y="3585334"/>
            <a:ext cx="3542261" cy="2710963"/>
          </a:xfrm>
          <a:prstGeom prst="roundRect">
            <a:avLst>
              <a:gd name="adj" fmla="val 586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20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8" y="1623060"/>
            <a:ext cx="2505802" cy="507873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rcRect l="85922" t="37881"/>
          <a:stretch/>
        </p:blipFill>
        <p:spPr>
          <a:xfrm>
            <a:off x="3063200" y="1623060"/>
            <a:ext cx="2496542" cy="507873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>
            <a:spLocks/>
          </p:cNvSpPr>
          <p:nvPr/>
        </p:nvSpPr>
        <p:spPr>
          <a:xfrm>
            <a:off x="5725795" y="1623060"/>
            <a:ext cx="5909310" cy="5078730"/>
          </a:xfrm>
          <a:prstGeom prst="rect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algn="ctr" latinLnBrk="0"/>
            <a:endParaRPr lang="en-US" altLang="ko-KR" sz="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&amp;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세로 길이를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2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배로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늘려야 하는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이유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  <a:p>
            <a:pPr algn="ctr" latinLnBrk="0"/>
            <a:endParaRPr lang="en-US" altLang="ko-KR" sz="7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플레이할 때 생기는 문제점으로 인해 게임의 퀄리티가 낮아지면서 </a:t>
            </a:r>
            <a:r>
              <a:rPr lang="ko-KR" altLang="en-US" sz="14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플레이어에게 불편함을 제공하기 때문</a:t>
            </a:r>
            <a:endParaRPr lang="en-US" altLang="ko-KR" sz="14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/>
          <p:cNvSpPr>
            <a:spLocks/>
          </p:cNvSpPr>
          <p:nvPr/>
        </p:nvSpPr>
        <p:spPr>
          <a:xfrm>
            <a:off x="6362307" y="2491634"/>
            <a:ext cx="1670740" cy="338982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늘리지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않을 경우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9324072" y="2491634"/>
            <a:ext cx="1670740" cy="338982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algn="ctr" latinLnBrk="0"/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늘릴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경우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971"/>
          <a:stretch/>
        </p:blipFill>
        <p:spPr>
          <a:xfrm>
            <a:off x="9037130" y="2830521"/>
            <a:ext cx="2248406" cy="1684208"/>
          </a:xfrm>
          <a:prstGeom prst="rect">
            <a:avLst/>
          </a:prstGeom>
        </p:spPr>
      </p:pic>
      <p:sp>
        <p:nvSpPr>
          <p:cNvPr id="34" name="직사각형 33"/>
          <p:cNvSpPr>
            <a:spLocks/>
          </p:cNvSpPr>
          <p:nvPr/>
        </p:nvSpPr>
        <p:spPr>
          <a:xfrm>
            <a:off x="5891848" y="4526048"/>
            <a:ext cx="2611658" cy="1630911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화살표가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이미지를 가리는 현상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때문에 플레이할 때 불편함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가로만 늘린다면 세로 길이를 늘릴 필요는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없지만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플레이할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때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간격이 좁기 때문에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가시성이 떨어짐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069694" y="2830521"/>
            <a:ext cx="2250296" cy="1684208"/>
            <a:chOff x="6069694" y="2830521"/>
            <a:chExt cx="2250296" cy="1684208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4"/>
            <a:srcRect l="4560" t="15253" r="80335" b="80139"/>
            <a:stretch/>
          </p:blipFill>
          <p:spPr>
            <a:xfrm>
              <a:off x="6069694" y="2830521"/>
              <a:ext cx="2250296" cy="1684208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6571568" y="3189644"/>
              <a:ext cx="1246548" cy="965962"/>
              <a:chOff x="6568765" y="3195686"/>
              <a:chExt cx="1246548" cy="965962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4"/>
              <a:srcRect l="5286" t="1294" r="84777" b="42950"/>
              <a:stretch/>
            </p:blipFill>
            <p:spPr>
              <a:xfrm>
                <a:off x="6568765" y="3201970"/>
                <a:ext cx="227187" cy="948247"/>
              </a:xfrm>
              <a:prstGeom prst="rect">
                <a:avLst/>
              </a:prstGeom>
            </p:spPr>
          </p:pic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4"/>
              <a:srcRect l="24462" t="1109" r="63605" b="42503"/>
              <a:stretch/>
            </p:blipFill>
            <p:spPr>
              <a:xfrm>
                <a:off x="6795952" y="3198828"/>
                <a:ext cx="268285" cy="959009"/>
              </a:xfrm>
              <a:prstGeom prst="rect">
                <a:avLst/>
              </a:prstGeom>
            </p:spPr>
          </p:pic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/>
              <a:srcRect l="46378" t="1122" r="41689" b="41868"/>
              <a:stretch/>
            </p:blipFill>
            <p:spPr>
              <a:xfrm>
                <a:off x="7060042" y="3195686"/>
                <a:ext cx="268285" cy="958341"/>
              </a:xfrm>
              <a:prstGeom prst="rect">
                <a:avLst/>
              </a:prstGeom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4"/>
              <a:srcRect l="67663" t="1302" r="22609" b="42056"/>
              <a:stretch/>
            </p:blipFill>
            <p:spPr>
              <a:xfrm>
                <a:off x="7328327" y="3201970"/>
                <a:ext cx="218701" cy="955867"/>
              </a:xfrm>
              <a:prstGeom prst="rect">
                <a:avLst/>
              </a:prstGeom>
            </p:spPr>
          </p:pic>
          <p:pic>
            <p:nvPicPr>
              <p:cNvPr id="44" name="그림 43"/>
              <p:cNvPicPr>
                <a:picLocks noChangeAspect="1"/>
              </p:cNvPicPr>
              <p:nvPr/>
            </p:nvPicPr>
            <p:blipFill rotWithShape="1">
              <a:blip r:embed="rId4"/>
              <a:srcRect l="87471" t="1479" r="596" b="42278"/>
              <a:stretch/>
            </p:blipFill>
            <p:spPr>
              <a:xfrm>
                <a:off x="7547028" y="3205112"/>
                <a:ext cx="268285" cy="956535"/>
              </a:xfrm>
              <a:prstGeom prst="rect">
                <a:avLst/>
              </a:prstGeom>
            </p:spPr>
          </p:pic>
          <p:pic>
            <p:nvPicPr>
              <p:cNvPr id="55" name="그림 5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58151" y="3653933"/>
                <a:ext cx="268285" cy="236722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0655" y="3443268"/>
                <a:ext cx="1244658" cy="209988"/>
              </a:xfrm>
              <a:prstGeom prst="rect">
                <a:avLst/>
              </a:prstGeom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70655" y="3659332"/>
                <a:ext cx="1244658" cy="236714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0655" y="3905058"/>
                <a:ext cx="1244658" cy="256590"/>
              </a:xfrm>
              <a:prstGeom prst="rect">
                <a:avLst/>
              </a:prstGeom>
            </p:spPr>
          </p:pic>
        </p:grpSp>
      </p:grpSp>
      <p:sp>
        <p:nvSpPr>
          <p:cNvPr id="39" name="직사각형 38"/>
          <p:cNvSpPr>
            <a:spLocks/>
          </p:cNvSpPr>
          <p:nvPr/>
        </p:nvSpPr>
        <p:spPr>
          <a:xfrm>
            <a:off x="8853075" y="4526048"/>
            <a:ext cx="2611658" cy="1630911"/>
          </a:xfrm>
          <a:prstGeom prst="rect">
            <a:avLst/>
          </a:prstGeom>
          <a:noFill/>
          <a:ln w="12700" cap="flat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빈 칸을 추가함으로써 화살표가 더 이상 이미지를 가리지 않음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세로 길이도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배로 늘려 가시성이 떨어지는 문제를 해결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7" name="직선 연결선 46"/>
          <p:cNvCxnSpPr/>
          <p:nvPr/>
        </p:nvCxnSpPr>
        <p:spPr>
          <a:xfrm>
            <a:off x="5725795" y="2507002"/>
            <a:ext cx="5911200" cy="0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/>
          <p:cNvCxnSpPr>
            <a:endCxn id="17" idx="2"/>
          </p:cNvCxnSpPr>
          <p:nvPr/>
        </p:nvCxnSpPr>
        <p:spPr>
          <a:xfrm>
            <a:off x="8680450" y="2507002"/>
            <a:ext cx="0" cy="4194788"/>
          </a:xfrm>
          <a:prstGeom prst="line">
            <a:avLst/>
          </a:prstGeom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모서리가 둥근 직사각형 56"/>
          <p:cNvSpPr/>
          <p:nvPr/>
        </p:nvSpPr>
        <p:spPr>
          <a:xfrm>
            <a:off x="1058634" y="2367187"/>
            <a:ext cx="1923848" cy="1583106"/>
          </a:xfrm>
          <a:prstGeom prst="roundRect">
            <a:avLst>
              <a:gd name="adj" fmla="val 14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1058634" y="4055085"/>
            <a:ext cx="1923848" cy="798926"/>
          </a:xfrm>
          <a:prstGeom prst="roundRect">
            <a:avLst>
              <a:gd name="adj" fmla="val 143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3226395" y="2924992"/>
            <a:ext cx="1457525" cy="467496"/>
          </a:xfrm>
          <a:prstGeom prst="roundRect">
            <a:avLst>
              <a:gd name="adj" fmla="val 1437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길이에 빈 칸을 추가하는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반복문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>
            <a:off x="3226395" y="4220548"/>
            <a:ext cx="1457525" cy="468000"/>
          </a:xfrm>
          <a:prstGeom prst="roundRect">
            <a:avLst>
              <a:gd name="adj" fmla="val 1437"/>
            </a:avLst>
          </a:prstGeom>
          <a:solidFill>
            <a:schemeClr val="bg1">
              <a:lumMod val="8500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</a:t>
            </a:r>
            <a:r>
              <a:rPr lang="ko-KR" alt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길이에 빈 칸을 추가하는 </a:t>
            </a:r>
            <a:r>
              <a:rPr lang="ko-KR" altLang="en-US" sz="11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반복문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7" name="직선 화살표 연결선 36"/>
          <p:cNvCxnSpPr>
            <a:stCxn id="57" idx="3"/>
            <a:endCxn id="70" idx="1"/>
          </p:cNvCxnSpPr>
          <p:nvPr/>
        </p:nvCxnSpPr>
        <p:spPr>
          <a:xfrm>
            <a:off x="2982482" y="3158740"/>
            <a:ext cx="2439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67" idx="3"/>
            <a:endCxn id="71" idx="1"/>
          </p:cNvCxnSpPr>
          <p:nvPr/>
        </p:nvCxnSpPr>
        <p:spPr>
          <a:xfrm>
            <a:off x="2982482" y="4454548"/>
            <a:ext cx="24391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1" y="1222375"/>
            <a:ext cx="2551430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337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635"/>
            <a:ext cx="12213590" cy="86106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620426" y="245639"/>
            <a:ext cx="2951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pc="6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KoPubWorld돋움체 Light" panose="00000300000000000000" pitchFamily="2" charset="-127"/>
              </a:rPr>
              <a:t>CONTENTS</a:t>
            </a:r>
            <a:endParaRPr lang="ko-KR" altLang="en-US" sz="2000" spc="600" dirty="0">
              <a:solidFill>
                <a:schemeClr val="bg1"/>
              </a:solidFill>
              <a:latin typeface="Verdana" panose="020B0604030504040204" pitchFamily="34" charset="0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5292090" y="1374140"/>
            <a:ext cx="1598295" cy="831215"/>
            <a:chOff x="5292090" y="1374140"/>
            <a:chExt cx="1598295" cy="83121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>
              <a:off x="5292090" y="1374140"/>
              <a:ext cx="531495" cy="831850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 dirty="0">
                  <a:solidFill>
                    <a:srgbClr val="64DECF"/>
                  </a:solidFill>
                  <a:latin typeface="KoPubWorld돋움체 Bold" charset="0"/>
                  <a:ea typeface="KoPubWorld돋움체 Bold" charset="0"/>
                  <a:cs typeface="KoPubWorld돋움체 Bold" charset="0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charset="0"/>
                <a:ea typeface="KoPubWorld돋움체 Bold" charset="0"/>
                <a:cs typeface="KoPubWorld돋움체 Bold" charset="0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>
              <a:off x="5822950" y="1443990"/>
              <a:ext cx="1068070" cy="338455"/>
            </a:xfrm>
            <a:prstGeom prst="rect">
              <a:avLst/>
            </a:prstGeom>
            <a:noFill/>
          </p:spPr>
          <p:txBody>
            <a:bodyPr vert="horz" wrap="none" lIns="91440" tIns="45720" rIns="91440" bIns="45720" numCol="1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cs typeface="KoPubWorld돋움체 Bold" charset="0"/>
                </a:rPr>
                <a:t>게임 소개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5292090" y="3496310"/>
            <a:ext cx="1856740" cy="831215"/>
            <a:chOff x="5292090" y="3496310"/>
            <a:chExt cx="1856740" cy="8312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5292090" y="3496310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5822950" y="3566795"/>
              <a:ext cx="1325880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5292090" y="5619115"/>
            <a:ext cx="1608455" cy="831215"/>
            <a:chOff x="5292090" y="5619115"/>
            <a:chExt cx="1608455" cy="8312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5292090" y="5619115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5822950" y="5689600"/>
              <a:ext cx="1077595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8"/>
            <a:ext cx="5002108" cy="50813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26216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Countdown(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Keyboard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스페이스 바를 누르게 되면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되면서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 탈출 후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Countdown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함수를 출력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Sleep(1000)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의해 결과값이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1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초씩 </a:t>
            </a:r>
            <a:r>
              <a:rPr lang="ko-KR" altLang="en-US" sz="1400" b="1" dirty="0" err="1" smtClean="0">
                <a:solidFill>
                  <a:srgbClr val="36D2CE"/>
                </a:solidFill>
              </a:rPr>
              <a:t>딜레이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 됨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‘3’, ‘2’, ‘1’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문구가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간격을 두고 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‘G O !!’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문구 출력 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0.5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뒤 함수가 종료되고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1)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이동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41689" y="5101839"/>
            <a:ext cx="1085318" cy="239282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6755"/>
            <a:ext cx="2781688" cy="349616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2296897" cy="830997"/>
            <a:chOff x="3819245" y="188165"/>
            <a:chExt cx="2296897" cy="8309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185144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9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487251" y="2922628"/>
            <a:ext cx="3239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6" y="2878363"/>
            <a:ext cx="5024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 </a:t>
            </a:r>
            <a:r>
              <a:rPr lang="ko-KR" altLang="en-US" sz="1600" dirty="0" smtClean="0"/>
              <a:t>게임의 간략한 진행 방식 및 구조 소개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진행 방식을 토대로 제작한 게임 영상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62" name="그룹 61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그룹 2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600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4655999" y="2574475"/>
            <a:ext cx="2880001" cy="1791454"/>
          </a:xfrm>
          <a:prstGeom prst="rect">
            <a:avLst/>
          </a:prstGeom>
          <a:solidFill>
            <a:srgbClr val="EAEAE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2256572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935263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dirty="0" smtClean="0"/>
              <a:t>Match Card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4655999" y="4412427"/>
            <a:ext cx="2880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방향키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화살표 </a:t>
            </a:r>
            <a:r>
              <a:rPr lang="ko-KR" altLang="en-US" sz="1400" b="1" dirty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이동</a:t>
            </a:r>
            <a:endParaRPr lang="en-US" altLang="ko-KR" sz="1400" b="1" dirty="0">
              <a:solidFill>
                <a:srgbClr val="36D2CE"/>
              </a:solidFill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스페이스 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카드 </a:t>
            </a:r>
            <a:r>
              <a:rPr lang="ko-KR" altLang="en-US" sz="1400" b="1" dirty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선택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/ </a:t>
            </a:r>
            <a:r>
              <a:rPr lang="ko-KR" altLang="en-US" sz="1400" b="1" dirty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취소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557398" y="4412427"/>
            <a:ext cx="2880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다양한 이미지로 구성된 카드들을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같은 </a:t>
            </a:r>
            <a:r>
              <a:rPr lang="ko-KR" altLang="en-US" sz="1400" b="1" dirty="0" err="1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이미지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끼리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짝을 맞추어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카드를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제거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해 나가는 게임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b="6719"/>
          <a:stretch/>
        </p:blipFill>
        <p:spPr>
          <a:xfrm>
            <a:off x="557398" y="2574477"/>
            <a:ext cx="2880000" cy="17914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8754598" y="4412427"/>
            <a:ext cx="288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C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언어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제작</a:t>
            </a:r>
          </a:p>
        </p:txBody>
      </p:sp>
      <p:pic>
        <p:nvPicPr>
          <p:cNvPr id="1028" name="Picture 4" descr="71,218개의 방향키 이미지, 스톡 사진, 3D 오브젝트, 벡터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643" l="14003" r="42314">
                        <a14:foregroundMark x1="26788" y1="31071" x2="30289" y2="38571"/>
                        <a14:foregroundMark x1="30746" y1="59643" x2="26332" y2="64286"/>
                        <a14:foregroundMark x1="15982" y1="62857" x2="21613" y2="47143"/>
                        <a14:foregroundMark x1="21613" y1="63571" x2="17352" y2="66071"/>
                        <a14:foregroundMark x1="27245" y1="30714" x2="32877" y2="27500"/>
                        <a14:foregroundMark x1="24049" y1="31429" x2="26332" y2="40000"/>
                        <a14:foregroundMark x1="34551" y1="56786" x2="37595" y2="60357"/>
                        <a14:foregroundMark x1="36986" y1="49286" x2="40030" y2="49286"/>
                        <a14:foregroundMark x1="25571" y1="53214" x2="29528" y2="5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45" t="21701" r="56602" b="28312"/>
          <a:stretch/>
        </p:blipFill>
        <p:spPr bwMode="auto">
          <a:xfrm>
            <a:off x="5401132" y="2707745"/>
            <a:ext cx="1389731" cy="9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4656000" y="2256572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033864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 smtClean="0"/>
              <a:t>게임 방법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8754600" y="225782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9132464" y="226873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rPr>
              <a:t>사용한 언어</a:t>
            </a:r>
            <a:endParaRPr lang="ko-KR" altLang="en-US" sz="1400" b="1" dirty="0">
              <a:solidFill>
                <a:schemeClr val="bg1"/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8754598" y="2574475"/>
            <a:ext cx="2880001" cy="1791454"/>
          </a:xfrm>
          <a:prstGeom prst="rect">
            <a:avLst/>
          </a:prstGeom>
          <a:solidFill>
            <a:srgbClr val="EAEAE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11,967개의 C language 로열티 프리 사진 및 스톡 이미지 | Shutter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400" y="2718456"/>
            <a:ext cx="1368396" cy="151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835493" y="3813988"/>
            <a:ext cx="2521009" cy="367961"/>
          </a:xfrm>
          <a:prstGeom prst="roundRect">
            <a:avLst>
              <a:gd name="adj" fmla="val 493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Space Bar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612164" y="2044249"/>
            <a:ext cx="6967672" cy="318689"/>
            <a:chOff x="557399" y="2256572"/>
            <a:chExt cx="2880000" cy="3186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557399" y="2256572"/>
              <a:ext cx="2880000" cy="317904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5AC252-1EF4-4FE1-84A7-F28040F580A5}"/>
                </a:ext>
              </a:extLst>
            </p:cNvPr>
            <p:cNvSpPr txBox="1"/>
            <p:nvPr/>
          </p:nvSpPr>
          <p:spPr>
            <a:xfrm>
              <a:off x="935263" y="2267484"/>
              <a:ext cx="2124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 b="1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dirty="0" smtClean="0"/>
                <a:t>플레이 영상</a:t>
              </a:r>
              <a:endParaRPr lang="ko-KR" altLang="en-US" dirty="0"/>
            </a:p>
          </p:txBody>
        </p:sp>
      </p:grpSp>
      <p:pic>
        <p:nvPicPr>
          <p:cNvPr id="3" name="MatchCar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87.4333"/>
                </p14:media>
              </p:ext>
            </p:extLst>
          </p:nvPr>
        </p:nvPicPr>
        <p:blipFill rotWithShape="1">
          <a:blip r:embed="rId4"/>
          <a:srcRect l="-2" r="35622" b="74829"/>
          <a:stretch/>
        </p:blipFill>
        <p:spPr>
          <a:xfrm>
            <a:off x="2612164" y="2362938"/>
            <a:ext cx="6967672" cy="2170182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75437"/>
              </p:ext>
            </p:extLst>
          </p:nvPr>
        </p:nvGraphicFramePr>
        <p:xfrm>
          <a:off x="2612164" y="4533120"/>
          <a:ext cx="6967672" cy="8280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16352">
                  <a:extLst>
                    <a:ext uri="{9D8B030D-6E8A-4147-A177-3AD203B41FA5}">
                      <a16:colId xmlns:a16="http://schemas.microsoft.com/office/drawing/2014/main" val="203095064"/>
                    </a:ext>
                  </a:extLst>
                </a:gridCol>
                <a:gridCol w="1917107">
                  <a:extLst>
                    <a:ext uri="{9D8B030D-6E8A-4147-A177-3AD203B41FA5}">
                      <a16:colId xmlns:a16="http://schemas.microsoft.com/office/drawing/2014/main" val="1748360691"/>
                    </a:ext>
                  </a:extLst>
                </a:gridCol>
                <a:gridCol w="1917106">
                  <a:extLst>
                    <a:ext uri="{9D8B030D-6E8A-4147-A177-3AD203B41FA5}">
                      <a16:colId xmlns:a16="http://schemas.microsoft.com/office/drawing/2014/main" val="1893318521"/>
                    </a:ext>
                  </a:extLst>
                </a:gridCol>
                <a:gridCol w="1917107">
                  <a:extLst>
                    <a:ext uri="{9D8B030D-6E8A-4147-A177-3AD203B41FA5}">
                      <a16:colId xmlns:a16="http://schemas.microsoft.com/office/drawing/2014/main" val="1361754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난이도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2C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Easy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2C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Normal</a:t>
                      </a:r>
                      <a:endParaRPr lang="ko-KR" altLang="en-US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2C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Hard</a:t>
                      </a:r>
                      <a:endParaRPr lang="ko-KR" altLang="en-US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2C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30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보드 크기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가로 </a:t>
                      </a:r>
                      <a:r>
                        <a:rPr lang="en-US" altLang="ko-KR" sz="1200" dirty="0" smtClean="0"/>
                        <a:t>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세로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 X 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 X 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12</a:t>
                      </a:r>
                      <a:r>
                        <a:rPr lang="en-US" altLang="ko-KR" sz="1200" baseline="0" dirty="0" smtClean="0"/>
                        <a:t> X 8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142150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3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10" name="그룹 9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6" y="2878363"/>
            <a:ext cx="3699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</a:t>
            </a:r>
            <a:r>
              <a:rPr lang="ko-KR" altLang="en-US" sz="1600" dirty="0" smtClean="0"/>
              <a:t>를 구현하기 위해 사용된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변수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함수의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종류와 역할 설명</a:t>
            </a:r>
            <a:endParaRPr lang="en-US" altLang="ko-KR" sz="1600" dirty="0" smtClean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변수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2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전처리기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전역 변수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8" y="1622340"/>
            <a:ext cx="7242690" cy="494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구조체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&amp;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열거형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9" y="1622796"/>
            <a:ext cx="3785648" cy="4945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4758141" y="1222687"/>
            <a:ext cx="8441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함수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544"/>
          <a:stretch/>
        </p:blipFill>
        <p:spPr>
          <a:xfrm>
            <a:off x="4758139" y="1622795"/>
            <a:ext cx="6864141" cy="494505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23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9" y="1622796"/>
            <a:ext cx="7963469" cy="49450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CursorView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), </a:t>
            </a:r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GotoXY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int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x,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int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y)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7711"/>
            <a:ext cx="4877727" cy="830997"/>
            <a:chOff x="3819245" y="188165"/>
            <a:chExt cx="4877727" cy="83099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31714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함수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533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Pages>20</Pages>
  <Words>930</Words>
  <Characters>0</Characters>
  <Application>Microsoft Office PowerPoint</Application>
  <DocSecurity>0</DocSecurity>
  <PresentationFormat>와이드스크린</PresentationFormat>
  <Lines>0</Lines>
  <Paragraphs>245</Paragraphs>
  <Slides>21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KoPubWorld돋움체 Bold</vt:lpstr>
      <vt:lpstr>Wingdings</vt:lpstr>
      <vt:lpstr>Verdana</vt:lpstr>
      <vt:lpstr>맑은 고딕</vt:lpstr>
      <vt:lpstr>KoPubWorld돋움체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FullName</cp:lastModifiedBy>
  <cp:revision>85</cp:revision>
  <dcterms:modified xsi:type="dcterms:W3CDTF">2024-02-27T08:28:02Z</dcterms:modified>
  <cp:version>9.104.211.52078</cp:version>
</cp:coreProperties>
</file>